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2" r:id="rId4"/>
    <p:sldId id="264" r:id="rId5"/>
    <p:sldId id="257" r:id="rId6"/>
    <p:sldId id="258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42D"/>
    <a:srgbClr val="99CC00"/>
    <a:srgbClr val="537D33"/>
    <a:srgbClr val="337D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Диаграмма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травмы, не совместимые с жизнью</c:v>
                </c:pt>
                <c:pt idx="1">
                  <c:v>задержка скорой помощи</c:v>
                </c:pt>
                <c:pt idx="2">
                  <c:v>бездействие очевидцев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0.1</c:v>
                </c:pt>
                <c:pt idx="2" formatCode="General">
                  <c:v>1.4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6.jpeg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852" y="24208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первой помощи при ДТП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9912" y="4221089"/>
            <a:ext cx="1944216" cy="15033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Презентацию разработали учитель ОБЖ </a:t>
            </a:r>
          </a:p>
          <a:p>
            <a:pPr marL="0" indent="0">
              <a:buNone/>
            </a:pPr>
            <a:r>
              <a:rPr lang="ru-RU" sz="1400" b="1" dirty="0" err="1" smtClean="0">
                <a:solidFill>
                  <a:srgbClr val="002060"/>
                </a:solidFill>
                <a:latin typeface="+mj-lt"/>
              </a:rPr>
              <a:t>Мамчиц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 Светлана Леонидовна, ученица 9 класса </a:t>
            </a:r>
            <a:r>
              <a:rPr lang="ru-RU" sz="1400" b="1" smtClean="0">
                <a:solidFill>
                  <a:srgbClr val="002060"/>
                </a:solidFill>
                <a:latin typeface="+mj-lt"/>
              </a:rPr>
              <a:t>Исакова Валентина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 descr="C:\Users\Администратор\Desktop\ilk-yardım-455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9435">
            <a:off x="5801401" y="3594624"/>
            <a:ext cx="2343333" cy="2214578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UtMGVkNS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35327">
            <a:off x="1216036" y="3474855"/>
            <a:ext cx="2143140" cy="20680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86410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ГУО </a:t>
            </a:r>
            <a:r>
              <a:rPr lang="ru-RU" smtClean="0">
                <a:solidFill>
                  <a:srgbClr val="002060"/>
                </a:solidFill>
                <a:latin typeface="+mj-lt"/>
              </a:rPr>
              <a:t>«Погостский 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учебно-педагогический </a:t>
            </a:r>
            <a:r>
              <a:rPr lang="ru-RU" smtClean="0">
                <a:solidFill>
                  <a:srgbClr val="002060"/>
                </a:solidFill>
                <a:latin typeface="+mj-lt"/>
              </a:rPr>
              <a:t>комплекс  детский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сад-средняя школа Солигорского района»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8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РАНЫ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44008" y="1484784"/>
            <a:ext cx="3599260" cy="42228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+mj-lt"/>
              </a:rPr>
              <a:t>Обработать края раны: кожу вокруг раны протереть стерильным материалом и смазать йодом. Наложить стерильную повязку.</a:t>
            </a:r>
          </a:p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УШИБЫ И РАСТЯЖЕНИЯ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Обеспечить покой, наложить холодный компресс, мягкую фиксирующую повязку.</a:t>
            </a:r>
          </a:p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ВЫВИХИ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Создать полную неподвижность в суставе, как и при переломе.</a:t>
            </a:r>
          </a:p>
          <a:p>
            <a:r>
              <a:rPr lang="ru-RU" dirty="0" smtClean="0">
                <a:solidFill>
                  <a:srgbClr val="FF0000"/>
                </a:solidFill>
                <a:latin typeface="+mj-lt"/>
              </a:rPr>
              <a:t>ВЫВИХ НЕ ВПРАВЛЯТЬ!</a:t>
            </a:r>
            <a:endParaRPr lang="ru-RU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9167" r="35344" b="9345"/>
          <a:stretch>
            <a:fillRect/>
          </a:stretch>
        </p:blipFill>
        <p:spPr bwMode="auto">
          <a:xfrm flipH="1">
            <a:off x="971600" y="1052736"/>
            <a:ext cx="2592288" cy="317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Администратор\Desktop\news_19122012_43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321471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20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68259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кровотечении: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1268760"/>
            <a:ext cx="7286676" cy="51845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роявляется бледностью кожных </a:t>
            </a:r>
          </a:p>
          <a:p>
            <a:pPr>
              <a:lnSpc>
                <a:spcPct val="80000"/>
              </a:lnSpc>
              <a:buNone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покровов, холодным потом, нарастающей </a:t>
            </a:r>
          </a:p>
          <a:p>
            <a:pPr>
              <a:lnSpc>
                <a:spcPct val="80000"/>
              </a:lnSpc>
              <a:buNone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слабостью, потерей сознания, нужно уложить</a:t>
            </a:r>
          </a:p>
          <a:p>
            <a:pPr>
              <a:lnSpc>
                <a:spcPct val="80000"/>
              </a:lnSpc>
              <a:buNone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больного на спину с приподнятыми ногами и срочно вызвать врача. </a:t>
            </a:r>
          </a:p>
          <a:p>
            <a:pPr>
              <a:lnSpc>
                <a:spcPct val="80000"/>
              </a:lnSpc>
              <a:buNone/>
            </a:pPr>
            <a:endParaRPr lang="ru-RU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Наружные кровотечения подразделяются на: </a:t>
            </a:r>
          </a:p>
          <a:p>
            <a:pPr>
              <a:lnSpc>
                <a:spcPct val="80000"/>
              </a:lnSpc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Венозное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 - кровь темного цвета выделяется непрерывной струей. Рекомендуется наложение тугой повязки на раневую поверхность. 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Артериальной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 - кровь ярко-алого цвета выделяется мощной пульсирующей струей. Методом остановки кровотечения является пальцевое прижатие поврежденного сосуда выше места ранения с последующим наложением тугой повязки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Капиллярное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 кровотечение отмечается при значительном </a:t>
            </a:r>
            <a:r>
              <a:rPr lang="ru-RU" sz="2600" dirty="0" smtClean="0">
                <a:solidFill>
                  <a:srgbClr val="000000"/>
                </a:solidFill>
                <a:latin typeface="+mj-lt"/>
              </a:rPr>
              <a:t>раневом дефекте кожного покрова. Кровоточит вся поверхность раны. Для остановки рекомендовано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применение </a:t>
            </a:r>
            <a:r>
              <a:rPr lang="ru-RU" dirty="0" err="1" smtClean="0">
                <a:solidFill>
                  <a:srgbClr val="000000"/>
                </a:solidFill>
                <a:latin typeface="+mj-lt"/>
              </a:rPr>
              <a:t>гемостатической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 губки, тугой повязки.</a:t>
            </a:r>
          </a:p>
          <a:p>
            <a:endParaRPr lang="ru-RU" dirty="0"/>
          </a:p>
        </p:txBody>
      </p:sp>
      <p:pic>
        <p:nvPicPr>
          <p:cNvPr id="5122" name="Picture 2" descr="C:\Users\Администратор\Desktop\5a2525d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07342"/>
            <a:ext cx="2485478" cy="185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6429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потере сознания: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1124744"/>
            <a:ext cx="7358114" cy="51617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1900" b="1" u="sng" dirty="0" smtClean="0">
                <a:solidFill>
                  <a:srgbClr val="000000"/>
                </a:solidFill>
                <a:latin typeface="+mj-lt"/>
              </a:rPr>
              <a:t>Причины:</a:t>
            </a:r>
            <a:r>
              <a:rPr lang="ru-RU" sz="1900" dirty="0" smtClean="0">
                <a:solidFill>
                  <a:srgbClr val="000000"/>
                </a:solidFill>
                <a:latin typeface="+mj-lt"/>
              </a:rPr>
              <a:t> высокая температура окружающей среды, недостаток воздуха, эмоциональный стресс, внутреннее кровотечение, острое </a:t>
            </a:r>
            <a:r>
              <a:rPr lang="ru-RU" sz="1900" dirty="0" err="1" smtClean="0">
                <a:solidFill>
                  <a:srgbClr val="000000"/>
                </a:solidFill>
                <a:latin typeface="+mj-lt"/>
              </a:rPr>
              <a:t>сердечно-сосудистое</a:t>
            </a:r>
            <a:r>
              <a:rPr lang="ru-RU" sz="1900" dirty="0" smtClean="0">
                <a:solidFill>
                  <a:srgbClr val="000000"/>
                </a:solidFill>
                <a:latin typeface="+mj-lt"/>
              </a:rPr>
              <a:t> заболевание. </a:t>
            </a:r>
            <a:br>
              <a:rPr lang="ru-RU" sz="1900" dirty="0" smtClean="0">
                <a:solidFill>
                  <a:srgbClr val="000000"/>
                </a:solidFill>
                <a:latin typeface="+mj-lt"/>
              </a:rPr>
            </a:br>
            <a:endParaRPr lang="ru-RU" sz="1900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ru-RU" sz="1900" b="1" u="sng" dirty="0" smtClean="0">
                <a:solidFill>
                  <a:srgbClr val="000000"/>
                </a:solidFill>
                <a:latin typeface="+mj-lt"/>
              </a:rPr>
              <a:t>Действия:</a:t>
            </a:r>
            <a:r>
              <a:rPr lang="ru-RU" sz="1900" b="1" dirty="0" smtClean="0">
                <a:solidFill>
                  <a:srgbClr val="000000"/>
                </a:solidFill>
                <a:latin typeface="+mj-lt"/>
              </a:rPr>
              <a:t> </a:t>
            </a:r>
            <a:endParaRPr lang="ru-RU" sz="1900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1900" dirty="0" smtClean="0">
                <a:solidFill>
                  <a:srgbClr val="000000"/>
                </a:solidFill>
                <a:latin typeface="+mj-lt"/>
              </a:rPr>
              <a:t>Проверьте наличие сознания, дыхания, сердцебиения. 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solidFill>
                  <a:srgbClr val="000000"/>
                </a:solidFill>
                <a:latin typeface="+mj-lt"/>
              </a:rPr>
              <a:t>Потеря сознания кратковременная (до трех минут), сердцебиение и дыхание сохранены: уложите больного на спину, приподнимите ноги, расстегните воротник сорочки, ослабьте галстук и поясной ремень, обеспечьте доступ воздуха. Дайте вдохнуть пары нашатырного спирта. 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solidFill>
                  <a:srgbClr val="000000"/>
                </a:solidFill>
                <a:latin typeface="+mj-lt"/>
              </a:rPr>
              <a:t>При потере сознания более трех минут переверните больного на живот, очистите верхние дыхательные пути, приложите холод к голове. Наблюдайте за дыханием, сердцебиением, срочно вызовите медицинского работника.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6146" name="Picture 2" descr="C:\Users\Администратор\Desktop\1132155884509d0f55ab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941168"/>
            <a:ext cx="2378544" cy="177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Администратор\Desktop\Комплекс-сердечно-легочной-реанимации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941168"/>
            <a:ext cx="2719019" cy="175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857232"/>
            <a:ext cx="6965245" cy="7143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попадании инородного тела в верхние дыхательные пути:</a:t>
            </a: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1357298"/>
            <a:ext cx="7643866" cy="478634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1800" b="1" u="sng" dirty="0" smtClean="0">
                <a:solidFill>
                  <a:srgbClr val="000000"/>
                </a:solidFill>
                <a:latin typeface="+mj-lt"/>
              </a:rPr>
              <a:t>Признаки:</a:t>
            </a:r>
            <a:r>
              <a:rPr lang="ru-RU" sz="18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внезапно появляются кашель, удушье, рвота, обильное слезотечение, лицо краснеет, затем синеет, потеря сознания. ПОМНИТЕ! Для оказания помощи у вас 3-5 минут. </a:t>
            </a:r>
          </a:p>
          <a:p>
            <a:pPr>
              <a:lnSpc>
                <a:spcPct val="80000"/>
              </a:lnSpc>
              <a:buNone/>
            </a:pPr>
            <a:endParaRPr lang="ru-RU" sz="1800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b="1" u="sng" dirty="0" smtClean="0">
                <a:solidFill>
                  <a:srgbClr val="000000"/>
                </a:solidFill>
                <a:latin typeface="+mj-lt"/>
              </a:rPr>
              <a:t>Действия: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Ударьте несколько раз раскрытой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   ладонью в межлопаточную область.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   В случае отсутствия эффекта встаньте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   за спиной у пострадавшего, обхватите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   его руками так, чтобы руки, сложенные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   в замок, находились у пострадавшего над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   подложечной областью, и резко надавите на подложечную область сложенными в замок руками.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Если больной без сознания, переверните его на спину, попытайтесь рукой достать инородное тело и резко надавите на подложечную область.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Администратор\Desktop\108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60848"/>
            <a:ext cx="2208219" cy="2216437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57231"/>
            <a:ext cx="6965245" cy="57150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переломах: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286676" cy="4857784"/>
          </a:xfrm>
        </p:spPr>
        <p:txBody>
          <a:bodyPr>
            <a:normAutofit fontScale="92500" lnSpcReduction="10000"/>
          </a:bodyPr>
          <a:lstStyle/>
          <a:p>
            <a:pPr marL="381000" indent="-381000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Переломы подразделяются на открытые и закрытые. </a:t>
            </a:r>
          </a:p>
          <a:p>
            <a:pPr marL="381000" indent="-381000"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81000" indent="-381000">
              <a:lnSpc>
                <a:spcPct val="80000"/>
              </a:lnSpc>
              <a:buNone/>
              <a:defRPr/>
            </a:pPr>
            <a:r>
              <a:rPr lang="ru-RU" sz="2000" b="1" u="sng" dirty="0" smtClean="0">
                <a:solidFill>
                  <a:srgbClr val="000000"/>
                </a:solidFill>
                <a:latin typeface="+mj-lt"/>
              </a:rPr>
              <a:t>Признаки закрытого перелома</a:t>
            </a:r>
            <a:r>
              <a:rPr lang="ru-RU" sz="2000" u="sng" dirty="0" smtClean="0">
                <a:solidFill>
                  <a:srgbClr val="000000"/>
                </a:solidFill>
                <a:latin typeface="+mj-lt"/>
              </a:rPr>
              <a:t>: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сильная боль, резкое усиление боли при движении или попытке опереться на поврежденную конечность, деформацию и отечность в месте повреждения. </a:t>
            </a:r>
          </a:p>
          <a:p>
            <a:pPr marL="381000" indent="-381000">
              <a:lnSpc>
                <a:spcPct val="80000"/>
              </a:lnSpc>
              <a:buNone/>
              <a:defRPr/>
            </a:pPr>
            <a:r>
              <a:rPr lang="ru-RU" sz="2000" b="1" u="sng" dirty="0" smtClean="0">
                <a:solidFill>
                  <a:srgbClr val="000000"/>
                </a:solidFill>
                <a:latin typeface="+mj-lt"/>
              </a:rPr>
              <a:t>Признаки открытого перелома</a:t>
            </a:r>
            <a:r>
              <a:rPr lang="ru-RU" sz="2000" u="sng" dirty="0" smtClean="0">
                <a:solidFill>
                  <a:srgbClr val="000000"/>
                </a:solidFill>
                <a:latin typeface="+mj-lt"/>
              </a:rPr>
              <a:t>: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деформация и отечность конечности в месте повреждения , обязательное наличие раны, из просвета раны могут выступать костные отломки.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81000" indent="-381000"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81000" indent="-381000"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81000" indent="-381000"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81000" indent="-381000"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81000" indent="-381000">
              <a:lnSpc>
                <a:spcPct val="80000"/>
              </a:lnSpc>
              <a:buNone/>
              <a:defRPr/>
            </a:pPr>
            <a:endParaRPr lang="ru-RU" sz="2000" b="1" u="sng" dirty="0" smtClean="0">
              <a:solidFill>
                <a:srgbClr val="000000"/>
              </a:solidFill>
              <a:latin typeface="+mj-lt"/>
            </a:endParaRPr>
          </a:p>
          <a:p>
            <a:pPr marL="381000" indent="-381000">
              <a:lnSpc>
                <a:spcPct val="80000"/>
              </a:lnSpc>
              <a:buNone/>
              <a:defRPr/>
            </a:pPr>
            <a:r>
              <a:rPr lang="ru-RU" sz="2000" b="1" u="sng" dirty="0" smtClean="0">
                <a:solidFill>
                  <a:srgbClr val="000000"/>
                </a:solidFill>
                <a:latin typeface="+mj-lt"/>
              </a:rPr>
              <a:t>Действия:</a:t>
            </a:r>
            <a:endParaRPr lang="ru-RU" sz="2000" dirty="0" smtClean="0">
              <a:solidFill>
                <a:srgbClr val="000000"/>
              </a:solidFill>
              <a:latin typeface="+mj-lt"/>
            </a:endParaRPr>
          </a:p>
          <a:p>
            <a:pPr marL="381000" indent="-381000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Обезбольте. </a:t>
            </a:r>
          </a:p>
          <a:p>
            <a:pPr marL="381000" indent="-381000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Обработайте рану. </a:t>
            </a:r>
          </a:p>
          <a:p>
            <a:pPr marL="381000" indent="-381000">
              <a:lnSpc>
                <a:spcPct val="80000"/>
              </a:lnSpc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Наложите шину, зафиксировав ее за сустав выше и ниже места повреждения.</a:t>
            </a:r>
          </a:p>
          <a:p>
            <a:endParaRPr lang="ru-RU" dirty="0"/>
          </a:p>
        </p:txBody>
      </p:sp>
      <p:pic>
        <p:nvPicPr>
          <p:cNvPr id="8194" name="Picture 2" descr="C:\Users\Администратор\Desktop\image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01008"/>
            <a:ext cx="2782092" cy="1947464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esktop\image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2282286" cy="1147664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28670"/>
            <a:ext cx="6965245" cy="285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ожогах: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42984"/>
            <a:ext cx="7704856" cy="5166336"/>
          </a:xfrm>
        </p:spPr>
        <p:txBody>
          <a:bodyPr>
            <a:normAutofit/>
          </a:bodyPr>
          <a:lstStyle/>
          <a:p>
            <a:pPr marL="381000" indent="-381000">
              <a:lnSpc>
                <a:spcPct val="80000"/>
              </a:lnSpc>
              <a:buNone/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 степени поражения ожоги подразделяются на 4 степени. </a:t>
            </a:r>
          </a:p>
          <a:p>
            <a:pPr marL="381000" indent="-381000">
              <a:lnSpc>
                <a:spcPct val="80000"/>
              </a:lnSpc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       1-2 степень - покраснение кожи, появление пузырей. </a:t>
            </a:r>
            <a:br>
              <a:rPr lang="ru-RU" sz="1800" dirty="0" smtClean="0">
                <a:solidFill>
                  <a:srgbClr val="000000"/>
                </a:solidFill>
                <a:latin typeface="+mj-lt"/>
              </a:rPr>
            </a:b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3-4 степень - появление участков обугленной кожи с обильным выделением кровянистой жидкости. </a:t>
            </a:r>
            <a:br>
              <a:rPr lang="ru-RU" sz="1800" dirty="0" smtClean="0">
                <a:solidFill>
                  <a:srgbClr val="000000"/>
                </a:solidFill>
                <a:latin typeface="+mj-lt"/>
              </a:rPr>
            </a:br>
            <a:endParaRPr lang="ru-RU" sz="1800" dirty="0" smtClean="0">
              <a:solidFill>
                <a:srgbClr val="000000"/>
              </a:solidFill>
              <a:latin typeface="+mj-lt"/>
            </a:endParaRPr>
          </a:p>
          <a:p>
            <a:pPr marL="381000" indent="-381000">
              <a:lnSpc>
                <a:spcPct val="80000"/>
              </a:lnSpc>
              <a:buNone/>
              <a:defRPr/>
            </a:pPr>
            <a:r>
              <a:rPr lang="ru-RU" sz="1800" b="1" u="sng" dirty="0" smtClean="0">
                <a:solidFill>
                  <a:srgbClr val="000000"/>
                </a:solidFill>
                <a:latin typeface="+mj-lt"/>
              </a:rPr>
              <a:t>Действия:</a:t>
            </a:r>
            <a:r>
              <a:rPr lang="ru-RU" sz="1800" b="1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381000" indent="-381000" algn="just">
              <a:lnSpc>
                <a:spcPct val="80000"/>
              </a:lnSpc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               При ожогах 1-2 степени как можно быстрее подставьте обожженную поверхность под струю холодной воды, наложите чистую сухую повязку, поверх ткани приложите холод. </a:t>
            </a:r>
            <a:br>
              <a:rPr lang="ru-RU" sz="1800" dirty="0" smtClean="0">
                <a:solidFill>
                  <a:srgbClr val="000000"/>
                </a:solidFill>
                <a:latin typeface="+mj-lt"/>
              </a:rPr>
            </a:b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При ожогах 3-4 степени накройте область ожога стерильной тканью, поверх ткани наложите холод. </a:t>
            </a:r>
            <a:br>
              <a:rPr lang="ru-RU" sz="1800" dirty="0" smtClean="0">
                <a:solidFill>
                  <a:srgbClr val="000000"/>
                </a:solidFill>
                <a:latin typeface="+mj-lt"/>
              </a:rPr>
            </a:b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При обширных ожогах уложите пострадавшего раневой поверхностью вверх, накройте ожог чистой тканью, поверх ткани - холод, обезбольте, дайте обильное питье, вызовите "Скорую помощь".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pic>
        <p:nvPicPr>
          <p:cNvPr id="9218" name="Picture 2" descr="C:\Users\Администратор\Desktop\regene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653136"/>
            <a:ext cx="2983261" cy="1988840"/>
          </a:xfrm>
          <a:prstGeom prst="rect">
            <a:avLst/>
          </a:prstGeom>
          <a:noFill/>
        </p:spPr>
      </p:pic>
      <p:pic>
        <p:nvPicPr>
          <p:cNvPr id="9219" name="Picture 3" descr="C:\Users\Администратор\Desktop\pervaja-pomoshh-pri-ozhogah-300x216_500x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653136"/>
            <a:ext cx="2700301" cy="194421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картин сайт\62522788438946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666" y="3212976"/>
            <a:ext cx="2213721" cy="2885216"/>
          </a:xfrm>
          <a:prstGeom prst="rect">
            <a:avLst/>
          </a:prstGeom>
          <a:noFill/>
        </p:spPr>
      </p:pic>
      <p:pic>
        <p:nvPicPr>
          <p:cNvPr id="10243" name="Picture 3" descr="C:\Users\Администратор\Desktop\картин сайт\0017-044-Na-uroke-bylo-neinteres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836713"/>
            <a:ext cx="2376264" cy="2415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7545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«Отвечай-ка»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500990" cy="5286412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Дайте определение понятию первая медицинская помощь.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Ответ: 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hlinkClick r:id="rId2" action="ppaction://hlinksldjump"/>
              </a:rPr>
              <a:t>Слайд 1</a:t>
            </a:r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Что нужно говорить при сообщении о ДТП?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Ответ: 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hlinkClick r:id="rId3" action="ppaction://hlinksldjump"/>
              </a:rPr>
              <a:t>Слайд 2</a:t>
            </a:r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ru-RU" sz="2000" dirty="0" smtClean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Как нужно оказывать доврачебную помощь пострадавшим?</a:t>
            </a:r>
          </a:p>
          <a:p>
            <a:pPr lvl="0">
              <a:buClr>
                <a:srgbClr val="A5644E"/>
              </a:buClr>
              <a:buNone/>
            </a:pP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Ответ: 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hlinkClick r:id="rId4" action="ppaction://hlinksldjump"/>
              </a:rPr>
              <a:t>Слайд 3</a:t>
            </a:r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C:\Users\Администратор\Desktop\картин сайт\400_F_11500062_NjBh0PC7YJ2Y8t3evBwvLO6EwLsDiN5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645024"/>
            <a:ext cx="1915790" cy="2463159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78092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Что является основными причинами смерти пострадавших при ДТП ?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Ответ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: </a:t>
            </a:r>
            <a:r>
              <a:rPr lang="ru-RU" sz="2000" dirty="0">
                <a:solidFill>
                  <a:srgbClr val="990000"/>
                </a:solidFill>
                <a:latin typeface="+mj-lt"/>
              </a:rPr>
              <a:t>Слайд </a:t>
            </a:r>
            <a:r>
              <a:rPr lang="ru-RU" sz="2000" dirty="0" smtClean="0">
                <a:solidFill>
                  <a:srgbClr val="990000"/>
                </a:solidFill>
                <a:latin typeface="+mj-lt"/>
              </a:rPr>
              <a:t>5</a:t>
            </a:r>
            <a:endParaRPr lang="ru-RU" sz="2000" dirty="0">
              <a:solidFill>
                <a:srgbClr val="990000"/>
              </a:solidFill>
              <a:latin typeface="+mj-lt"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Назовите  номера  телефонов экстренных служб спасения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>
                <a:solidFill>
                  <a:srgbClr val="C00000"/>
                </a:solidFill>
                <a:latin typeface="+mj-lt"/>
              </a:rPr>
              <a:t>Ответ: </a:t>
            </a:r>
            <a:r>
              <a:rPr lang="ru-RU" sz="2000" dirty="0">
                <a:solidFill>
                  <a:srgbClr val="990000"/>
                </a:solidFill>
                <a:latin typeface="+mj-lt"/>
              </a:rPr>
              <a:t>Слайд </a:t>
            </a:r>
            <a:r>
              <a:rPr lang="ru-RU" sz="2000" dirty="0" smtClean="0">
                <a:solidFill>
                  <a:srgbClr val="990000"/>
                </a:solidFill>
                <a:latin typeface="+mj-lt"/>
              </a:rPr>
              <a:t>6</a:t>
            </a:r>
            <a:endParaRPr lang="ru-RU" sz="2000" dirty="0">
              <a:solidFill>
                <a:srgbClr val="990000"/>
              </a:solidFill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Как нужно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проводить сердечно-легочную реанимацию?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>
                <a:solidFill>
                  <a:srgbClr val="C00000"/>
                </a:solidFill>
                <a:latin typeface="+mj-lt"/>
              </a:rPr>
              <a:t>Ответ: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>
                <a:solidFill>
                  <a:srgbClr val="990000"/>
                </a:solidFill>
                <a:latin typeface="+mj-lt"/>
              </a:rPr>
              <a:t>Слайд </a:t>
            </a:r>
            <a:r>
              <a:rPr lang="ru-RU" sz="2000" dirty="0" smtClean="0">
                <a:solidFill>
                  <a:srgbClr val="990000"/>
                </a:solidFill>
                <a:latin typeface="+mj-lt"/>
              </a:rPr>
              <a:t>9</a:t>
            </a:r>
            <a:endParaRPr lang="ru-RU" sz="2000" dirty="0">
              <a:solidFill>
                <a:srgbClr val="99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725809"/>
            <a:ext cx="1512169" cy="194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33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6196405" cy="3603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Как обрабатываются раны?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Ответ: </a:t>
            </a:r>
            <a:r>
              <a:rPr lang="ru-RU" sz="2000" dirty="0">
                <a:solidFill>
                  <a:srgbClr val="990000"/>
                </a:solidFill>
                <a:latin typeface="+mj-lt"/>
              </a:rPr>
              <a:t>Слайд </a:t>
            </a:r>
            <a:r>
              <a:rPr lang="ru-RU" sz="2000" dirty="0" smtClean="0">
                <a:solidFill>
                  <a:srgbClr val="990000"/>
                </a:solidFill>
                <a:latin typeface="+mj-lt"/>
              </a:rPr>
              <a:t>10</a:t>
            </a:r>
            <a:endParaRPr lang="ru-RU" sz="2000" dirty="0">
              <a:solidFill>
                <a:srgbClr val="990000"/>
              </a:solidFill>
              <a:latin typeface="+mj-lt"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Назовите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виды наружного кровотечения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Ответ: </a:t>
            </a:r>
            <a:r>
              <a:rPr lang="ru-RU" sz="2000" dirty="0">
                <a:solidFill>
                  <a:srgbClr val="990000"/>
                </a:solidFill>
                <a:latin typeface="+mj-lt"/>
              </a:rPr>
              <a:t>Слайд </a:t>
            </a:r>
            <a:r>
              <a:rPr lang="ru-RU" sz="2000" dirty="0" smtClean="0">
                <a:solidFill>
                  <a:srgbClr val="990000"/>
                </a:solidFill>
                <a:latin typeface="+mj-lt"/>
              </a:rPr>
              <a:t>11</a:t>
            </a:r>
            <a:endParaRPr lang="ru-RU" sz="2000" dirty="0">
              <a:solidFill>
                <a:srgbClr val="990000"/>
              </a:solidFill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pPr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Как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надо оказать помощь при потере сознания?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Ответ: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>
                <a:solidFill>
                  <a:srgbClr val="990000"/>
                </a:solidFill>
                <a:latin typeface="+mj-lt"/>
              </a:rPr>
              <a:t>Слайд </a:t>
            </a:r>
            <a:r>
              <a:rPr lang="ru-RU" sz="2000" dirty="0" smtClean="0">
                <a:solidFill>
                  <a:srgbClr val="990000"/>
                </a:solidFill>
                <a:latin typeface="+mj-lt"/>
              </a:rPr>
              <a:t>12</a:t>
            </a:r>
            <a:endParaRPr lang="ru-RU" sz="2000" dirty="0">
              <a:solidFill>
                <a:srgbClr val="99000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1842443" cy="23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10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buClr>
                <a:srgbClr val="0F6FC6"/>
              </a:buClr>
              <a:buSzPct val="80000"/>
              <a:buNone/>
            </a:pPr>
            <a:r>
              <a:rPr lang="ru-RU" dirty="0" smtClean="0">
                <a:latin typeface="+mj-lt"/>
              </a:rPr>
              <a:t>1. Ознакомить учащихся с организационно-правовыми аспектами оказания первой помощи;</a:t>
            </a:r>
          </a:p>
          <a:p>
            <a:pPr marL="742950" lvl="0" indent="-742950">
              <a:buClr>
                <a:srgbClr val="0F6FC6"/>
              </a:buClr>
              <a:buSzPct val="80000"/>
              <a:buNone/>
            </a:pPr>
            <a:r>
              <a:rPr lang="ru-RU" dirty="0" smtClean="0">
                <a:latin typeface="+mj-lt"/>
              </a:rPr>
              <a:t> 2. Изучить порядок оказания помощи пострадавшим; </a:t>
            </a:r>
          </a:p>
          <a:p>
            <a:pPr marL="578358" lvl="0" indent="-514350">
              <a:buClr>
                <a:srgbClr val="0F6FC6"/>
              </a:buClr>
              <a:buSzPct val="80000"/>
              <a:buNone/>
            </a:pPr>
            <a:r>
              <a:rPr lang="ru-RU" dirty="0" smtClean="0">
                <a:latin typeface="+mj-lt"/>
              </a:rPr>
              <a:t>3. Формировать знания для оказания первой доврачебной помощи.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92896"/>
            <a:ext cx="7272808" cy="33741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Как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оказывается помощь при попадании инородного тела в верхние дыхательные пути?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Ответ: </a:t>
            </a:r>
            <a:r>
              <a:rPr lang="ru-RU" sz="2000" dirty="0">
                <a:solidFill>
                  <a:srgbClr val="990000"/>
                </a:solidFill>
                <a:latin typeface="+mj-lt"/>
              </a:rPr>
              <a:t>Слайд </a:t>
            </a:r>
            <a:r>
              <a:rPr lang="ru-RU" sz="2000" dirty="0" smtClean="0">
                <a:solidFill>
                  <a:srgbClr val="990000"/>
                </a:solidFill>
                <a:latin typeface="+mj-lt"/>
              </a:rPr>
              <a:t>13</a:t>
            </a:r>
            <a:endParaRPr lang="ru-RU" sz="2000" dirty="0">
              <a:solidFill>
                <a:srgbClr val="990000"/>
              </a:solidFill>
              <a:latin typeface="+mj-lt"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Назовите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признаки закрытого и открытого переломов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Ответ: </a:t>
            </a:r>
            <a:r>
              <a:rPr lang="ru-RU" sz="2000" dirty="0">
                <a:solidFill>
                  <a:srgbClr val="990000"/>
                </a:solidFill>
                <a:latin typeface="+mj-lt"/>
              </a:rPr>
              <a:t>Слайд </a:t>
            </a:r>
            <a:r>
              <a:rPr lang="ru-RU" sz="2000" dirty="0" smtClean="0">
                <a:solidFill>
                  <a:srgbClr val="990000"/>
                </a:solidFill>
                <a:latin typeface="+mj-lt"/>
              </a:rPr>
              <a:t>14</a:t>
            </a:r>
            <a:endParaRPr lang="ru-RU" sz="2000" dirty="0">
              <a:solidFill>
                <a:srgbClr val="990000"/>
              </a:solidFill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Назовите степени ожогов и действия при ожогах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Ответ: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>
                <a:solidFill>
                  <a:srgbClr val="990000"/>
                </a:solidFill>
                <a:latin typeface="+mj-lt"/>
              </a:rPr>
              <a:t>Слайд </a:t>
            </a:r>
            <a:r>
              <a:rPr lang="ru-RU" sz="2000" dirty="0" smtClean="0">
                <a:solidFill>
                  <a:srgbClr val="990000"/>
                </a:solidFill>
                <a:latin typeface="+mj-lt"/>
              </a:rPr>
              <a:t>15</a:t>
            </a:r>
            <a:endParaRPr lang="ru-RU" sz="2000" dirty="0">
              <a:solidFill>
                <a:srgbClr val="99000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1224136" cy="157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98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286676" cy="53578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Century Gothic" pitchFamily="34" charset="0"/>
              </a:rPr>
              <a:t>Будьте мужественны, сострадательны и участливы к чужой боли, всегда помните о четких, последовательных действиях при оказании помощи и наши заповеди</a:t>
            </a:r>
            <a:r>
              <a:rPr lang="ru-RU" sz="2200" dirty="0" smtClean="0">
                <a:solidFill>
                  <a:srgbClr val="002060"/>
                </a:solidFill>
                <a:latin typeface="Century Gothic" pitchFamily="34" charset="0"/>
              </a:rPr>
              <a:t>: </a:t>
            </a:r>
          </a:p>
          <a:p>
            <a:pPr>
              <a:buNone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800" b="1" dirty="0" smtClean="0">
                <a:solidFill>
                  <a:srgbClr val="00642D"/>
                </a:solidFill>
                <a:latin typeface="Century Gothic" pitchFamily="34" charset="0"/>
              </a:rPr>
              <a:t>Не паникуй!</a:t>
            </a:r>
          </a:p>
          <a:p>
            <a:pPr algn="ctr"/>
            <a:endParaRPr lang="ru-RU" sz="1800" b="1" dirty="0" smtClean="0">
              <a:solidFill>
                <a:srgbClr val="00642D"/>
              </a:solidFill>
              <a:latin typeface="Century Gothic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00642D"/>
                </a:solidFill>
                <a:latin typeface="Century Gothic" pitchFamily="34" charset="0"/>
              </a:rPr>
              <a:t>Не навреди!</a:t>
            </a:r>
          </a:p>
          <a:p>
            <a:pPr algn="ctr"/>
            <a:endParaRPr lang="ru-RU" sz="1800" b="1" dirty="0" smtClean="0">
              <a:solidFill>
                <a:srgbClr val="00642D"/>
              </a:solidFill>
              <a:latin typeface="Century Gothic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00642D"/>
                </a:solidFill>
                <a:latin typeface="Century Gothic" pitchFamily="34" charset="0"/>
              </a:rPr>
              <a:t>Осложнения предотврати!</a:t>
            </a:r>
          </a:p>
          <a:p>
            <a:pPr algn="ctr"/>
            <a:endParaRPr lang="ru-RU" sz="1800" b="1" dirty="0" smtClean="0">
              <a:solidFill>
                <a:srgbClr val="00642D"/>
              </a:solidFill>
              <a:latin typeface="Century Gothic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00642D"/>
                </a:solidFill>
                <a:latin typeface="Century Gothic" pitchFamily="34" charset="0"/>
              </a:rPr>
              <a:t>Страдания облегчи!</a:t>
            </a:r>
          </a:p>
          <a:p>
            <a:pPr algn="ctr"/>
            <a:endParaRPr lang="ru-RU" sz="1800" b="1" dirty="0" smtClean="0">
              <a:solidFill>
                <a:srgbClr val="00642D"/>
              </a:solidFill>
              <a:latin typeface="Century Gothic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00642D"/>
                </a:solidFill>
                <a:latin typeface="Century Gothic" pitchFamily="34" charset="0"/>
              </a:rPr>
              <a:t>Непременно спаси!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внимание!!!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Первая медицинская помощь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Статистика ДТП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Говори четко и быстро!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Порядок оказания помощи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Рекомендации по оказанию </a:t>
            </a:r>
            <a:r>
              <a:rPr lang="ru-RU" dirty="0" err="1" smtClean="0">
                <a:hlinkClick r:id="rId6" action="ppaction://hlinksldjump"/>
              </a:rPr>
              <a:t>добврачебной</a:t>
            </a:r>
            <a:r>
              <a:rPr lang="ru-RU" dirty="0" smtClean="0">
                <a:hlinkClick r:id="rId6" action="ppaction://hlinksldjump"/>
              </a:rPr>
              <a:t> помощи.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Отвечай-ка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8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4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804248" y="4653136"/>
            <a:ext cx="1584176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медицинская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комплекс срочных простейших мероприятий по спасению жизни человека.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Её цель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прекратить действие повреждающего фактора, устранить явления, угрожающие жизни, облегчить страдания потерпевшего.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Неоказание необходимой помощи  влечет ответственность в соответствии с законом.     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Уголовным кодексом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предусмотрена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Статья 125. Оставление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в опасности </a:t>
            </a:r>
          </a:p>
          <a:p>
            <a:endParaRPr lang="ru-RU" dirty="0"/>
          </a:p>
        </p:txBody>
      </p:sp>
      <p:pic>
        <p:nvPicPr>
          <p:cNvPr id="4" name="Рисунок 106" descr="http://im8-tub-ru.yandex.net/i?id=67830677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143380"/>
            <a:ext cx="3523381" cy="202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Основными причинами смерти пострадавших при ДТП являются следующие факторы</a:t>
            </a:r>
            <a:endParaRPr lang="ru-RU" sz="2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7043103"/>
              </p:ext>
            </p:extLst>
          </p:nvPr>
        </p:nvGraphicFramePr>
        <p:xfrm>
          <a:off x="1547664" y="2132856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96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56784" cy="1362075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Вызов бригад скорой помощи и службы спасения на место ДТП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2276872"/>
            <a:ext cx="6231467" cy="3456384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/>
              <a:t>«</a:t>
            </a:r>
            <a:r>
              <a:rPr lang="en-US" sz="6600" dirty="0" smtClean="0">
                <a:solidFill>
                  <a:srgbClr val="990000"/>
                </a:solidFill>
              </a:rPr>
              <a:t>1</a:t>
            </a:r>
            <a:r>
              <a:rPr lang="ru-RU" sz="6600" dirty="0" smtClean="0">
                <a:solidFill>
                  <a:srgbClr val="990000"/>
                </a:solidFill>
              </a:rPr>
              <a:t>0</a:t>
            </a:r>
            <a:r>
              <a:rPr lang="en-US" sz="6600" dirty="0" smtClean="0">
                <a:solidFill>
                  <a:srgbClr val="990000"/>
                </a:solidFill>
              </a:rPr>
              <a:t>1</a:t>
            </a:r>
            <a:r>
              <a:rPr lang="ru-RU" sz="6600" dirty="0" smtClean="0"/>
              <a:t>»</a:t>
            </a:r>
          </a:p>
          <a:p>
            <a:r>
              <a:rPr lang="ru-RU" sz="6600" dirty="0" smtClean="0"/>
              <a:t>«</a:t>
            </a:r>
            <a:r>
              <a:rPr lang="en-US" sz="6600" dirty="0" smtClean="0">
                <a:solidFill>
                  <a:srgbClr val="990000"/>
                </a:solidFill>
              </a:rPr>
              <a:t>103</a:t>
            </a:r>
            <a:r>
              <a:rPr lang="ru-RU" sz="6600" dirty="0" smtClean="0"/>
              <a:t>»</a:t>
            </a:r>
          </a:p>
          <a:p>
            <a:r>
              <a:rPr lang="ru-RU" sz="6600" dirty="0" smtClean="0"/>
              <a:t>«</a:t>
            </a:r>
            <a:r>
              <a:rPr lang="ru-RU" sz="6600" dirty="0" smtClean="0">
                <a:solidFill>
                  <a:srgbClr val="990000"/>
                </a:solidFill>
              </a:rPr>
              <a:t>112</a:t>
            </a:r>
            <a:r>
              <a:rPr lang="ru-RU" sz="6600" dirty="0" smtClean="0"/>
              <a:t>»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443">
            <a:off x="878755" y="3109507"/>
            <a:ext cx="1553574" cy="1299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314" name="AutoShape 2" descr="Картинки по запросу крест скорой помощ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крест скорой помощ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Картинки по запросу машина скорой помощи ги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368738"/>
            <a:ext cx="3491880" cy="248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613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254044" cy="1362075"/>
          </a:xfrm>
        </p:spPr>
        <p:txBody>
          <a:bodyPr/>
          <a:lstStyle/>
          <a:p>
            <a:r>
              <a:rPr lang="ru-RU" dirty="0" smtClean="0"/>
              <a:t>ГОВОРИ БЫСТРО И ЧЕТКО!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2564904"/>
            <a:ext cx="6231467" cy="324036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Количество пострадавших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Возраст (примерно)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Что произошло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Адрес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Кто вызывает «Скорую помощь»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AutoShape 2" descr="Картинки по запросу теле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теле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Картинки по запросу теле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0090">
            <a:off x="6079197" y="3299903"/>
            <a:ext cx="2977523" cy="174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8" name="AutoShape 10" descr="Картинки по запросу крест скорой помощ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0" name="AutoShape 12" descr="Картинки по запросу крест скорой помощ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2" name="Picture 1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836712"/>
            <a:ext cx="936104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065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764704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450990"/>
          </a:xfrm>
        </p:spPr>
        <p:txBody>
          <a:bodyPr>
            <a:normAutofit fontScale="90000"/>
          </a:bodyPr>
          <a:lstStyle/>
          <a:p>
            <a:pPr marL="7938" lvl="0" indent="-7938">
              <a:spcBef>
                <a:spcPct val="20000"/>
              </a:spcBef>
            </a:pP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ПОРЯДОК ОКАЗАНИЯ ПОМОЩИ ПОСТРАДАВШИМ:</a:t>
            </a:r>
            <a:r>
              <a:rPr lang="ru-RU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1500174"/>
            <a:ext cx="7072362" cy="4500594"/>
          </a:xfrm>
        </p:spPr>
        <p:txBody>
          <a:bodyPr>
            <a:normAutofit fontScale="85000" lnSpcReduction="20000"/>
          </a:bodyPr>
          <a:lstStyle/>
          <a:p>
            <a:pPr marL="7938" lvl="0" indent="-7938">
              <a:buClr>
                <a:srgbClr val="0F6FC6"/>
              </a:buClr>
              <a:buSzPct val="80000"/>
              <a:buNone/>
            </a:pPr>
            <a:r>
              <a:rPr lang="ru-RU" sz="2100" dirty="0" smtClean="0">
                <a:latin typeface="+mj-lt"/>
              </a:rPr>
              <a:t>1.Оценить картину происшествия.</a:t>
            </a:r>
            <a:br>
              <a:rPr lang="ru-RU" sz="2100" dirty="0" smtClean="0">
                <a:latin typeface="+mj-lt"/>
              </a:rPr>
            </a:br>
            <a:r>
              <a:rPr lang="ru-RU" sz="2100" dirty="0" smtClean="0">
                <a:latin typeface="+mj-lt"/>
              </a:rPr>
              <a:t>2. Предупредить катастрофу, которая еще продолжается, или возникновение новой, принять соответствующие меры.</a:t>
            </a:r>
            <a:br>
              <a:rPr lang="ru-RU" sz="2100" dirty="0" smtClean="0">
                <a:latin typeface="+mj-lt"/>
              </a:rPr>
            </a:br>
            <a:r>
              <a:rPr lang="ru-RU" sz="2100" dirty="0" smtClean="0">
                <a:latin typeface="+mj-lt"/>
              </a:rPr>
              <a:t>3. Извлечь, перенести пострадавшего в безопасное </a:t>
            </a:r>
          </a:p>
          <a:p>
            <a:pPr marL="7938" lvl="0" indent="-7938">
              <a:buClr>
                <a:srgbClr val="0F6FC6"/>
              </a:buClr>
              <a:buSzPct val="80000"/>
              <a:buNone/>
            </a:pPr>
            <a:r>
              <a:rPr lang="ru-RU" sz="2100" dirty="0" smtClean="0">
                <a:latin typeface="+mj-lt"/>
              </a:rPr>
              <a:t>место.</a:t>
            </a:r>
            <a:br>
              <a:rPr lang="ru-RU" sz="2100" dirty="0" smtClean="0">
                <a:latin typeface="+mj-lt"/>
              </a:rPr>
            </a:br>
            <a:r>
              <a:rPr lang="ru-RU" sz="2100" dirty="0" smtClean="0">
                <a:latin typeface="+mj-lt"/>
              </a:rPr>
              <a:t>4. Приступить без промедления к оказанию первой </a:t>
            </a:r>
          </a:p>
          <a:p>
            <a:pPr marL="7938" lvl="0" indent="-7938">
              <a:buClr>
                <a:srgbClr val="0F6FC6"/>
              </a:buClr>
              <a:buSzPct val="80000"/>
              <a:buNone/>
            </a:pPr>
            <a:r>
              <a:rPr lang="ru-RU" sz="2100" dirty="0" smtClean="0">
                <a:latin typeface="+mj-lt"/>
              </a:rPr>
              <a:t>медицинской помощи. </a:t>
            </a:r>
            <a:br>
              <a:rPr lang="ru-RU" sz="2100" dirty="0" smtClean="0">
                <a:latin typeface="+mj-lt"/>
              </a:rPr>
            </a:br>
            <a:r>
              <a:rPr lang="ru-RU" sz="2100" dirty="0" smtClean="0">
                <a:latin typeface="+mj-lt"/>
              </a:rPr>
              <a:t>-в зависимости от характера травмы (ранения) уложить</a:t>
            </a:r>
          </a:p>
          <a:p>
            <a:pPr marL="7938" lvl="0" indent="-7938">
              <a:buClr>
                <a:srgbClr val="0F6FC6"/>
              </a:buClr>
              <a:buSzPct val="80000"/>
              <a:buNone/>
            </a:pPr>
            <a:r>
              <a:rPr lang="ru-RU" sz="2100" dirty="0" smtClean="0">
                <a:latin typeface="+mj-lt"/>
              </a:rPr>
              <a:t> пострадавшего в соответствующее положение </a:t>
            </a:r>
          </a:p>
          <a:p>
            <a:pPr marL="7938" lvl="0" indent="-7938">
              <a:buClr>
                <a:srgbClr val="0F6FC6"/>
              </a:buClr>
              <a:buSzPct val="80000"/>
              <a:buNone/>
            </a:pPr>
            <a:r>
              <a:rPr lang="ru-RU" sz="2100" dirty="0" smtClean="0">
                <a:latin typeface="+mj-lt"/>
              </a:rPr>
              <a:t>(на спину или бок) приступить (при необходимости) к оживлению,</a:t>
            </a:r>
          </a:p>
          <a:p>
            <a:pPr marL="7938" lvl="0" indent="-7938">
              <a:buClr>
                <a:srgbClr val="0F6FC6"/>
              </a:buClr>
              <a:buSzPct val="80000"/>
              <a:buNone/>
            </a:pPr>
            <a:r>
              <a:rPr lang="ru-RU" sz="2100" dirty="0" smtClean="0">
                <a:latin typeface="+mj-lt"/>
              </a:rPr>
              <a:t>- продолжить провидение необходимых мероприятий первой мед. помощи. </a:t>
            </a:r>
          </a:p>
          <a:p>
            <a:pPr marL="0" lvl="0" indent="1588">
              <a:lnSpc>
                <a:spcPct val="120000"/>
              </a:lnSpc>
              <a:buClr>
                <a:srgbClr val="0F6FC6"/>
              </a:buClr>
              <a:buSzPct val="80000"/>
              <a:buNone/>
            </a:pPr>
            <a:r>
              <a:rPr lang="ru-RU" sz="2100" dirty="0" smtClean="0">
                <a:latin typeface="+mj-lt"/>
              </a:rPr>
              <a:t>5. При вызове «скорой помощи» один из присутствующих должен сообщить по телефону на пункт «Скорой помощи» и в ГАИ о случившемся и передать следующее: место и время происшествия, количество пострадавших и характер травм. 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3074" name="Picture 2" descr="C:\Users\Администратор\Desktop\sju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313" y="2204864"/>
            <a:ext cx="2201687" cy="171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Проведение сердечно-лёгочной реанимации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3" y="2119257"/>
            <a:ext cx="3571329" cy="360381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+mj-lt"/>
              </a:rPr>
              <a:t>Клиническая смерть – состояние, при котором отсутствуют основные признаки жизни (сердцебиение и дыхание), но ещё не развились необратимые изменения в организме, характеризующие биологическую смерть.  </a:t>
            </a:r>
          </a:p>
          <a:p>
            <a:endParaRPr lang="ru-RU" dirty="0"/>
          </a:p>
        </p:txBody>
      </p:sp>
      <p:pic>
        <p:nvPicPr>
          <p:cNvPr id="6" name="Рисунок 43" descr="http://moltat.ru/wp-content/uploads/2012/04/%D0%B8%D1%81%D0%BA%D1%83%D1%81%D1%81%D1%82%D0%B2%D0%B5%D0%BD%D0%BD%D0%BE%D0%B5-%D0%B4%D1%8B%D1%85%D0%B0%D0%BD%D0%B8%D0%B5.jpg"/>
          <p:cNvPicPr>
            <a:picLocks noChangeAspect="1" noChangeArrowheads="1"/>
          </p:cNvPicPr>
          <p:nvPr/>
        </p:nvPicPr>
        <p:blipFill>
          <a:blip r:embed="rId2" cstate="print"/>
          <a:srcRect r="5139" b="57738"/>
          <a:stretch>
            <a:fillRect/>
          </a:stretch>
        </p:blipFill>
        <p:spPr bwMode="auto">
          <a:xfrm>
            <a:off x="4788024" y="1916832"/>
            <a:ext cx="3500462" cy="1928825"/>
          </a:xfrm>
          <a:prstGeom prst="rect">
            <a:avLst/>
          </a:prstGeom>
          <a:noFill/>
        </p:spPr>
      </p:pic>
      <p:pic>
        <p:nvPicPr>
          <p:cNvPr id="7" name="Picture 1" descr="http://moltat.ru/wp-content/uploads/2012/04/%D0%B8%D1%81%D0%BA%D1%83%D1%81%D1%81%D1%82%D0%B2%D0%B5%D0%BD%D0%BD%D0%BE%D0%B5-%D0%B4%D1%8B%D1%85%D0%B0%D0%BD%D0%B8%D0%B5.jpg"/>
          <p:cNvPicPr>
            <a:picLocks noChangeAspect="1" noChangeArrowheads="1"/>
          </p:cNvPicPr>
          <p:nvPr/>
        </p:nvPicPr>
        <p:blipFill>
          <a:blip r:embed="rId2" cstate="print"/>
          <a:srcRect t="50642"/>
          <a:stretch>
            <a:fillRect/>
          </a:stretch>
        </p:blipFill>
        <p:spPr bwMode="auto">
          <a:xfrm>
            <a:off x="4786315" y="3929066"/>
            <a:ext cx="3500462" cy="2266949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285720" y="6286520"/>
            <a:ext cx="428628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836712"/>
            <a:ext cx="720080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345</TotalTime>
  <Words>665</Words>
  <Application>Microsoft Office PowerPoint</Application>
  <PresentationFormat>Экран (4:3)</PresentationFormat>
  <Paragraphs>149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Оказание первой помощи при ДТП</vt:lpstr>
      <vt:lpstr>Цели:</vt:lpstr>
      <vt:lpstr>План:</vt:lpstr>
      <vt:lpstr>Первая медицинская помощь</vt:lpstr>
      <vt:lpstr>Основными причинами смерти пострадавших при ДТП являются следующие факторы</vt:lpstr>
      <vt:lpstr>Вызов бригад скорой помощи и службы спасения на место ДТП</vt:lpstr>
      <vt:lpstr>ГОВОРИ БЫСТРО И ЧЕТКО!</vt:lpstr>
      <vt:lpstr>ПОРЯДОК ОКАЗАНИЯ ПОМОЩИ ПОСТРАДАВШИМ: </vt:lpstr>
      <vt:lpstr>Проведение сердечно-лёгочной реанимации</vt:lpstr>
      <vt:lpstr>РАНЫ </vt:lpstr>
      <vt:lpstr>При кровотечении:</vt:lpstr>
      <vt:lpstr>При потере сознания:  </vt:lpstr>
      <vt:lpstr>При попадании инородного тела в верхние дыхательные пути: </vt:lpstr>
      <vt:lpstr>При переломах: </vt:lpstr>
      <vt:lpstr>При ожогах: </vt:lpstr>
      <vt:lpstr>«Отвечай-ка»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первой помощи при ДТП</dc:title>
  <dc:creator>user</dc:creator>
  <cp:lastModifiedBy>1</cp:lastModifiedBy>
  <cp:revision>41</cp:revision>
  <dcterms:created xsi:type="dcterms:W3CDTF">2013-12-16T09:55:20Z</dcterms:created>
  <dcterms:modified xsi:type="dcterms:W3CDTF">2017-05-03T07:03:23Z</dcterms:modified>
</cp:coreProperties>
</file>